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75" r:id="rId5"/>
    <p:sldId id="261" r:id="rId6"/>
    <p:sldId id="28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82" r:id="rId16"/>
    <p:sldId id="279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24"/>
    <a:srgbClr val="DC0250"/>
    <a:srgbClr val="9DD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09" autoAdjust="0"/>
    <p:restoredTop sz="74620" autoAdjust="0"/>
  </p:normalViewPr>
  <p:slideViewPr>
    <p:cSldViewPr snapToGrid="0">
      <p:cViewPr varScale="1">
        <p:scale>
          <a:sx n="81" d="100"/>
          <a:sy n="81" d="100"/>
        </p:scale>
        <p:origin x="200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71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8"/>
          </a:xfrm>
          <a:prstGeom prst="rect">
            <a:avLst/>
          </a:prstGeom>
        </p:spPr>
        <p:txBody>
          <a:bodyPr vert="horz" lIns="97200" tIns="48601" rIns="97200" bIns="486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1728"/>
          </a:xfrm>
          <a:prstGeom prst="rect">
            <a:avLst/>
          </a:prstGeom>
        </p:spPr>
        <p:txBody>
          <a:bodyPr vert="horz" lIns="97200" tIns="48601" rIns="97200" bIns="48601" rtlCol="0"/>
          <a:lstStyle>
            <a:lvl1pPr algn="r">
              <a:defRPr sz="1300"/>
            </a:lvl1pPr>
          </a:lstStyle>
          <a:p>
            <a:fld id="{7C48B418-5620-4445-94BD-B68D540E4DEA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00" tIns="48601" rIns="97200" bIns="486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780473"/>
          </a:xfrm>
          <a:prstGeom prst="rect">
            <a:avLst/>
          </a:prstGeom>
        </p:spPr>
        <p:txBody>
          <a:bodyPr vert="horz" lIns="97200" tIns="48601" rIns="97200" bIns="4860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7200" tIns="48601" rIns="97200" bIns="486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7200" tIns="48601" rIns="97200" bIns="48601" rtlCol="0" anchor="b"/>
          <a:lstStyle>
            <a:lvl1pPr algn="r">
              <a:defRPr sz="1300"/>
            </a:lvl1pPr>
          </a:lstStyle>
          <a:p>
            <a:fld id="{3E61B86E-B7F9-42FF-8ED7-BC1FC2328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torparty.realtor/campaign-services/advocacy-voter-map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REALTOR® Party – your voice for advocacy.</a:t>
            </a:r>
          </a:p>
          <a:p>
            <a:endParaRPr lang="en-US" baseline="0" dirty="0">
              <a:solidFill>
                <a:srgbClr val="001A24"/>
              </a:solidFill>
            </a:endParaRPr>
          </a:p>
          <a:p>
            <a:r>
              <a:rPr lang="en-US" baseline="0" dirty="0">
                <a:solidFill>
                  <a:srgbClr val="001A24"/>
                </a:solidFill>
              </a:rPr>
              <a:t>As a new member of the National Association of </a:t>
            </a:r>
            <a:r>
              <a:rPr lang="en-US" dirty="0"/>
              <a:t>REALTORS®, you are also a member</a:t>
            </a:r>
            <a:r>
              <a:rPr lang="en-US" baseline="0" dirty="0"/>
              <a:t> of the </a:t>
            </a:r>
            <a:r>
              <a:rPr lang="en-US" dirty="0"/>
              <a:t>REALTOR® Party—the</a:t>
            </a:r>
            <a:r>
              <a:rPr lang="en-US" baseline="0" dirty="0"/>
              <a:t> </a:t>
            </a:r>
            <a:r>
              <a:rPr lang="en-US" dirty="0"/>
              <a:t>only advocacy group in America that fights exclusively for homeownership, real estate</a:t>
            </a:r>
            <a:r>
              <a:rPr lang="en-US" baseline="0" dirty="0"/>
              <a:t> </a:t>
            </a:r>
            <a:r>
              <a:rPr lang="en-US" dirty="0"/>
              <a:t>investment, strong communities and the free enterprise system. </a:t>
            </a:r>
          </a:p>
          <a:p>
            <a:endParaRPr lang="en-US" baseline="0" dirty="0"/>
          </a:p>
          <a:p>
            <a:r>
              <a:rPr lang="en-US" baseline="0" dirty="0">
                <a:solidFill>
                  <a:srgbClr val="001A24"/>
                </a:solidFill>
              </a:rPr>
              <a:t>As you will see in this short video I’m about to show you, membership has its privilege. </a:t>
            </a:r>
            <a:endParaRPr lang="en-US" dirty="0">
              <a:solidFill>
                <a:srgbClr val="001A24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1A24"/>
                </a:solidFill>
              </a:rPr>
              <a:t>Let</a:t>
            </a:r>
            <a:r>
              <a:rPr lang="en-US" dirty="0">
                <a:solidFill>
                  <a:srgbClr val="FF0000"/>
                </a:solidFill>
              </a:rPr>
              <a:t>’s</a:t>
            </a:r>
            <a:r>
              <a:rPr lang="en-US" baseline="0" dirty="0">
                <a:solidFill>
                  <a:srgbClr val="001A24"/>
                </a:solidFill>
              </a:rPr>
              <a:t> w</a:t>
            </a:r>
            <a:r>
              <a:rPr lang="en-US" dirty="0">
                <a:solidFill>
                  <a:srgbClr val="001A24"/>
                </a:solidFill>
              </a:rPr>
              <a:t>atch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(click to next slide and begin video)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9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48">
              <a:defRPr/>
            </a:pPr>
            <a:r>
              <a:rPr lang="en-US" b="1" dirty="0">
                <a:solidFill>
                  <a:srgbClr val="C00000"/>
                </a:solidFill>
              </a:rPr>
              <a:t>[Associations</a:t>
            </a:r>
            <a:r>
              <a:rPr lang="en-US" b="1" baseline="0" dirty="0">
                <a:solidFill>
                  <a:srgbClr val="C00000"/>
                </a:solidFill>
              </a:rPr>
              <a:t> can customize with local statistics]</a:t>
            </a:r>
          </a:p>
          <a:p>
            <a:pPr defTabSz="957448">
              <a:defRPr/>
            </a:pPr>
            <a:endParaRPr lang="en-US" dirty="0">
              <a:solidFill>
                <a:srgbClr val="C00000"/>
              </a:solidFill>
            </a:endParaRPr>
          </a:p>
          <a:p>
            <a:pPr defTabSz="957448">
              <a:defRPr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First, make sure you are registered to vote, especially if you have recently moved.  It may startle you to know that 15 percent of our members are not</a:t>
            </a:r>
            <a:r>
              <a:rPr lang="en-US" baseline="0" dirty="0"/>
              <a:t> </a:t>
            </a:r>
            <a:r>
              <a:rPr lang="en-US" dirty="0"/>
              <a:t>registered  – that’s nearly 225,400 REALTORS!</a:t>
            </a:r>
          </a:p>
          <a:p>
            <a:endParaRPr lang="en-US" dirty="0"/>
          </a:p>
          <a:p>
            <a:r>
              <a:rPr lang="en-US" dirty="0"/>
              <a:t>Here in (State Name), xx percent of REALTORS® are not registered–that’s more than XXXXX!  (get your state’s voter</a:t>
            </a:r>
            <a:r>
              <a:rPr lang="en-US" baseline="0" dirty="0"/>
              <a:t> registration</a:t>
            </a:r>
            <a:r>
              <a:rPr lang="en-US" dirty="0"/>
              <a:t> numbers at:  </a:t>
            </a:r>
            <a:r>
              <a:rPr lang="en-US" dirty="0">
                <a:hlinkClick r:id="rId3"/>
              </a:rPr>
              <a:t>https://realtorparty.realtor/campaign-services/advocacy-voter-map.html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There are voter registration tools available through the REALTOR® Party </a:t>
            </a:r>
            <a:r>
              <a:rPr lang="en-US" baseline="0" dirty="0"/>
              <a:t>website at </a:t>
            </a:r>
            <a:r>
              <a:rPr lang="en-US" dirty="0"/>
              <a:t>www.realtorparty.realtor.</a:t>
            </a:r>
          </a:p>
          <a:p>
            <a:endParaRPr lang="en-US" dirty="0"/>
          </a:p>
          <a:p>
            <a:r>
              <a:rPr lang="en-US" dirty="0"/>
              <a:t>And of course, </a:t>
            </a:r>
            <a:r>
              <a:rPr lang="en-US" dirty="0">
                <a:solidFill>
                  <a:srgbClr val="001A24"/>
                </a:solidFill>
              </a:rPr>
              <a:t>don’t just register, go to the polls and vote!!!</a:t>
            </a:r>
          </a:p>
          <a:p>
            <a:endParaRPr lang="en-US" dirty="0">
              <a:solidFill>
                <a:srgbClr val="001A24"/>
              </a:solidFill>
            </a:endParaRPr>
          </a:p>
          <a:p>
            <a:r>
              <a:rPr lang="en-US" dirty="0">
                <a:solidFill>
                  <a:srgbClr val="001A24"/>
                </a:solidFill>
              </a:rPr>
              <a:t>REALTORS® should be the biggest activists in any community.  Voting is the easiest way to make our voices heard.   </a:t>
            </a:r>
          </a:p>
          <a:p>
            <a:endParaRPr lang="en-US" dirty="0">
              <a:solidFill>
                <a:srgbClr val="001A24"/>
              </a:solidFill>
            </a:endParaRPr>
          </a:p>
          <a:p>
            <a:r>
              <a:rPr lang="en-US" dirty="0">
                <a:solidFill>
                  <a:srgbClr val="001A24"/>
                </a:solidFill>
              </a:rPr>
              <a:t>In the last Presidential election, 73 percent of REALTORS® voted, compared with just under 60 percent of the general population.  Isn’t that great that REALTORS® are leading the nation?</a:t>
            </a:r>
          </a:p>
          <a:p>
            <a:endParaRPr lang="en-US" dirty="0">
              <a:solidFill>
                <a:srgbClr val="001A24"/>
              </a:solidFill>
            </a:endParaRPr>
          </a:p>
          <a:p>
            <a:endParaRPr lang="en-US" dirty="0">
              <a:solidFill>
                <a:srgbClr val="001A2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5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Second, get involved in our local association.  Serve on committees, participate in our advocacy and community outreach events.  We need you.</a:t>
            </a:r>
          </a:p>
          <a:p>
            <a:endParaRPr lang="en-US" dirty="0"/>
          </a:p>
          <a:p>
            <a:r>
              <a:rPr lang="en-US" dirty="0"/>
              <a:t>Also, make sure you are responding to Calls for Action </a:t>
            </a:r>
            <a:r>
              <a:rPr lang="en-US" dirty="0">
                <a:solidFill>
                  <a:srgbClr val="001A24"/>
                </a:solidFill>
              </a:rPr>
              <a:t>from the National Association of REALTORS®</a:t>
            </a:r>
            <a:r>
              <a:rPr lang="en-US" baseline="0" dirty="0">
                <a:solidFill>
                  <a:srgbClr val="001A24"/>
                </a:solidFill>
              </a:rPr>
              <a:t> and t</a:t>
            </a:r>
            <a:r>
              <a:rPr lang="en-US" dirty="0">
                <a:solidFill>
                  <a:srgbClr val="001A24"/>
                </a:solidFill>
              </a:rPr>
              <a:t>he state association.  Calls for Action </a:t>
            </a:r>
            <a:r>
              <a:rPr lang="en-US" baseline="0" dirty="0">
                <a:solidFill>
                  <a:srgbClr val="001A24"/>
                </a:solidFill>
              </a:rPr>
              <a:t>send messages from you to your national and state legislatures about issues that are important to our business. </a:t>
            </a:r>
            <a:r>
              <a:rPr lang="en-US" dirty="0">
                <a:solidFill>
                  <a:srgbClr val="001A24"/>
                </a:solidFill>
              </a:rPr>
              <a:t>There are one million REALTORS</a:t>
            </a:r>
            <a:r>
              <a:rPr lang="en-US" dirty="0"/>
              <a:t>® across America, imagine how loud our collective voice would be if we ALL responded to Calls for Action.  </a:t>
            </a:r>
          </a:p>
          <a:p>
            <a:endParaRPr lang="en-US" dirty="0"/>
          </a:p>
          <a:p>
            <a:r>
              <a:rPr lang="en-US" dirty="0"/>
              <a:t>And we’ve made it easy to do this through REALTOR® Party Mobile Alerts—our texting platform.  </a:t>
            </a:r>
          </a:p>
          <a:p>
            <a:endParaRPr lang="en-US" dirty="0"/>
          </a:p>
          <a:p>
            <a:pPr defTabSz="957448">
              <a:defRPr/>
            </a:pPr>
            <a:r>
              <a:rPr lang="en-US" dirty="0"/>
              <a:t>Be sure to sign up.  In fact,</a:t>
            </a:r>
            <a:r>
              <a:rPr lang="en-US" baseline="0" dirty="0"/>
              <a:t> l</a:t>
            </a:r>
            <a:r>
              <a:rPr lang="en-US" dirty="0"/>
              <a:t>et’s do it right now! </a:t>
            </a:r>
          </a:p>
          <a:p>
            <a:pPr defTabSz="95744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REALTOR® Party Mobile Alerts will alert you to Calls for Action on your phone.  </a:t>
            </a:r>
          </a:p>
          <a:p>
            <a:endParaRPr lang="en-US" dirty="0"/>
          </a:p>
          <a:p>
            <a:r>
              <a:rPr lang="en-US" dirty="0"/>
              <a:t>If you haven’t already, I want you to pull out your phones right now and sign up.  If you’ve already done it, help your neighbor.</a:t>
            </a:r>
          </a:p>
          <a:p>
            <a:r>
              <a:rPr lang="en-US" dirty="0"/>
              <a:t>(pull out your phone and hold it up)</a:t>
            </a:r>
          </a:p>
          <a:p>
            <a:endParaRPr lang="en-US" dirty="0"/>
          </a:p>
          <a:p>
            <a:r>
              <a:rPr lang="en-US" dirty="0"/>
              <a:t>Open up your phone and text the word REALTOR to 30644.  </a:t>
            </a:r>
          </a:p>
          <a:p>
            <a:endParaRPr lang="en-US" dirty="0"/>
          </a:p>
          <a:p>
            <a:r>
              <a:rPr lang="en-US" dirty="0"/>
              <a:t>Again, that’s 30644.  Text the word REALTOR.  Boom–you’re 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94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48">
              <a:defRPr/>
            </a:pPr>
            <a:r>
              <a:rPr lang="en-US" b="1" dirty="0">
                <a:solidFill>
                  <a:srgbClr val="C00000"/>
                </a:solidFill>
              </a:rPr>
              <a:t>[Associations</a:t>
            </a:r>
            <a:r>
              <a:rPr lang="en-US" b="1" baseline="0" dirty="0">
                <a:solidFill>
                  <a:srgbClr val="C00000"/>
                </a:solidFill>
              </a:rPr>
              <a:t> can customize with candidates/issues your association has supported]</a:t>
            </a:r>
          </a:p>
          <a:p>
            <a:endParaRPr lang="en-US" dirty="0"/>
          </a:p>
          <a:p>
            <a:r>
              <a:rPr lang="en-US" dirty="0"/>
              <a:t>Third, invest in RPAC.  Again, the REALTORS® Political Action Committee helps fund candidates that support our business</a:t>
            </a:r>
            <a:r>
              <a:rPr lang="en-US" baseline="0" dirty="0"/>
              <a:t> </a:t>
            </a:r>
            <a:r>
              <a:rPr lang="en-US" dirty="0"/>
              <a:t>on federal,</a:t>
            </a:r>
            <a:r>
              <a:rPr lang="en-US" baseline="0" dirty="0"/>
              <a:t> state and local levels.  That’s right!  RPAC has an impact right here in our own community.</a:t>
            </a:r>
            <a:endParaRPr lang="en-US" dirty="0"/>
          </a:p>
          <a:p>
            <a:endParaRPr lang="en-US" dirty="0"/>
          </a:p>
          <a:p>
            <a:r>
              <a:rPr lang="en-US" dirty="0"/>
              <a:t>Nearly</a:t>
            </a:r>
            <a:r>
              <a:rPr lang="en-US" baseline="0" dirty="0"/>
              <a:t> </a:t>
            </a:r>
            <a:r>
              <a:rPr lang="en-US" dirty="0"/>
              <a:t>one third of our members nationwide invest in RPAC.  That‘s nearly 32 percent. </a:t>
            </a:r>
          </a:p>
          <a:p>
            <a:endParaRPr lang="en-US" dirty="0"/>
          </a:p>
          <a:p>
            <a:r>
              <a:rPr lang="en-US" dirty="0"/>
              <a:t>But we can do better. I hope you step up to the plate.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real estate is your profession, then politics is your business.  </a:t>
            </a:r>
          </a:p>
          <a:p>
            <a:endParaRPr lang="en-US" dirty="0"/>
          </a:p>
          <a:p>
            <a:r>
              <a:rPr lang="en-US" dirty="0"/>
              <a:t>Thomas Jefferson once said: </a:t>
            </a:r>
          </a:p>
          <a:p>
            <a:r>
              <a:rPr lang="en-US" dirty="0"/>
              <a:t>We in America do not have government by the majority. We have government by the majority who participate.</a:t>
            </a:r>
          </a:p>
          <a:p>
            <a:endParaRPr lang="en-US" dirty="0"/>
          </a:p>
          <a:p>
            <a:r>
              <a:rPr lang="en-US" dirty="0"/>
              <a:t>The more participation you have in the REALTOR® Party, the stronger our collective voice.  </a:t>
            </a:r>
          </a:p>
          <a:p>
            <a:endParaRPr lang="en-US" dirty="0"/>
          </a:p>
          <a:p>
            <a:r>
              <a:rPr lang="en-US" dirty="0"/>
              <a:t>It matters to your business. It matters to your clients.  </a:t>
            </a:r>
          </a:p>
          <a:p>
            <a:endParaRPr lang="en-US" dirty="0"/>
          </a:p>
          <a:p>
            <a:r>
              <a:rPr lang="en-US" dirty="0"/>
              <a:t>The work we do as professionals and as an organization is noble, good and lasting.  </a:t>
            </a:r>
          </a:p>
          <a:p>
            <a:endParaRPr lang="en-US" dirty="0"/>
          </a:p>
          <a:p>
            <a:r>
              <a:rPr lang="en-US" dirty="0"/>
              <a:t>The REALTOR® Party is integral to the success of our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0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urge you to stay connected to the REALTOR® Party through</a:t>
            </a:r>
            <a:r>
              <a:rPr lang="en-US" baseline="0" dirty="0"/>
              <a:t>:</a:t>
            </a:r>
          </a:p>
          <a:p>
            <a:endParaRPr lang="en-US" dirty="0"/>
          </a:p>
          <a:p>
            <a:pPr defTabSz="957448">
              <a:defRPr/>
            </a:pPr>
            <a:r>
              <a:rPr lang="en-US" dirty="0"/>
              <a:t>The REALTOR® Party News – an email newsletter that goes out to ALL NAR</a:t>
            </a:r>
            <a:r>
              <a:rPr lang="en-US" baseline="0" dirty="0"/>
              <a:t> </a:t>
            </a:r>
            <a:r>
              <a:rPr lang="en-US" dirty="0"/>
              <a:t>members on the second Thursday of every month.  In that newsletter, you’ll see the many ways that the REALTOR® Party is working across America. </a:t>
            </a:r>
          </a:p>
          <a:p>
            <a:endParaRPr lang="en-US" dirty="0"/>
          </a:p>
          <a:p>
            <a:r>
              <a:rPr lang="en-US" dirty="0"/>
              <a:t>Follow us on Facebook</a:t>
            </a:r>
            <a:r>
              <a:rPr lang="en-US" baseline="0" dirty="0"/>
              <a:t>, Twitter, and Instagram and tag us in your posts (@</a:t>
            </a:r>
            <a:r>
              <a:rPr lang="en-US" baseline="0" dirty="0" err="1"/>
              <a:t>NARRealtorParty</a:t>
            </a:r>
            <a:r>
              <a:rPr lang="en-US" baseline="0" dirty="0"/>
              <a:t>) or use the hashtag #REALTORParty. </a:t>
            </a:r>
          </a:p>
          <a:p>
            <a:endParaRPr lang="en-US" baseline="0" dirty="0"/>
          </a:p>
          <a:p>
            <a:r>
              <a:rPr lang="en-US" dirty="0"/>
              <a:t>And visit us</a:t>
            </a:r>
            <a:r>
              <a:rPr lang="en-US" baseline="0" dirty="0"/>
              <a:t> </a:t>
            </a:r>
            <a:r>
              <a:rPr lang="en-US" dirty="0"/>
              <a:t>at www.realtorparty.realtor</a:t>
            </a:r>
            <a:r>
              <a:rPr lang="en-US" baseline="0" dirty="0"/>
              <a:t> to learn more about our programs, services and resources and read stories about REALTORS® in action across the country.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You are the REALTOR® Party.</a:t>
            </a:r>
          </a:p>
          <a:p>
            <a:endParaRPr lang="en-US" baseline="0" dirty="0"/>
          </a:p>
          <a:p>
            <a:r>
              <a:rPr lang="en-US" baseline="0" dirty="0"/>
              <a:t>We need you to be involved.  Vote, Act, Invest to make the REALTOR® Party strong and effective. You can make a difference in </a:t>
            </a:r>
            <a:r>
              <a:rPr lang="en-US" dirty="0"/>
              <a:t>our community and in</a:t>
            </a:r>
            <a:r>
              <a:rPr lang="en-US" baseline="0" dirty="0"/>
              <a:t> 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4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3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48">
              <a:defRPr/>
            </a:pPr>
            <a:r>
              <a:rPr lang="en-US" b="1" dirty="0">
                <a:solidFill>
                  <a:srgbClr val="C00000"/>
                </a:solidFill>
              </a:rPr>
              <a:t>[Associations</a:t>
            </a:r>
            <a:r>
              <a:rPr lang="en-US" b="1" baseline="0" dirty="0">
                <a:solidFill>
                  <a:srgbClr val="C00000"/>
                </a:solidFill>
              </a:rPr>
              <a:t> can customize with local issues]</a:t>
            </a:r>
          </a:p>
          <a:p>
            <a:pPr defTabSz="957448">
              <a:defRPr/>
            </a:pPr>
            <a:endParaRPr lang="en-US" dirty="0">
              <a:solidFill>
                <a:srgbClr val="C00000"/>
              </a:solidFill>
            </a:endParaRPr>
          </a:p>
          <a:p>
            <a:pPr defTabSz="957448">
              <a:defRPr/>
            </a:pPr>
            <a:r>
              <a:rPr lang="en-US" dirty="0"/>
              <a:t>While</a:t>
            </a:r>
            <a:r>
              <a:rPr lang="en-US" baseline="0" dirty="0"/>
              <a:t> </a:t>
            </a:r>
            <a:r>
              <a:rPr lang="en-US" dirty="0"/>
              <a:t>you</a:t>
            </a:r>
            <a:r>
              <a:rPr lang="en-US" baseline="0" dirty="0"/>
              <a:t> are working hard </a:t>
            </a:r>
            <a:r>
              <a:rPr lang="en-US" dirty="0"/>
              <a:t>helping your clients invest in property ownership, and ultimately their future,</a:t>
            </a:r>
            <a:r>
              <a:rPr lang="en-US" baseline="0" dirty="0"/>
              <a:t> the REALTOR® Party </a:t>
            </a:r>
            <a:r>
              <a:rPr lang="en-US" baseline="0" dirty="0">
                <a:solidFill>
                  <a:srgbClr val="001A24"/>
                </a:solidFill>
              </a:rPr>
              <a:t>has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your back.</a:t>
            </a:r>
          </a:p>
          <a:p>
            <a:pPr defTabSz="957448">
              <a:defRPr/>
            </a:pPr>
            <a:endParaRPr lang="en-US" baseline="0" dirty="0"/>
          </a:p>
          <a:p>
            <a:pPr defTabSz="957448">
              <a:defRPr/>
            </a:pPr>
            <a:r>
              <a:rPr lang="en-US" baseline="0" dirty="0"/>
              <a:t>Whether it’s city hall, the state house or the U.S. Capitol, our mission remains the same.  The REALTOR® Party speaks with one voice to advance candidates and public policies that uphold private property rights, real property ownership, strong communities and a vibrant business environment.</a:t>
            </a:r>
          </a:p>
          <a:p>
            <a:pPr defTabSz="957448">
              <a:defRPr/>
            </a:pPr>
            <a:endParaRPr lang="en-US" baseline="0" dirty="0"/>
          </a:p>
          <a:p>
            <a:r>
              <a:rPr lang="en-US" dirty="0"/>
              <a:t>In recent years, our local level</a:t>
            </a:r>
            <a:r>
              <a:rPr lang="en-US" baseline="0" dirty="0"/>
              <a:t> </a:t>
            </a:r>
            <a:r>
              <a:rPr lang="en-US" dirty="0"/>
              <a:t>activities have increased; REALTORS® have</a:t>
            </a:r>
            <a:r>
              <a:rPr lang="en-US" baseline="0" dirty="0"/>
              <a:t> g</a:t>
            </a:r>
            <a:r>
              <a:rPr lang="en-US" dirty="0"/>
              <a:t>ained political clout</a:t>
            </a:r>
            <a:r>
              <a:rPr lang="en-US" baseline="0" dirty="0"/>
              <a:t> through </a:t>
            </a:r>
            <a:r>
              <a:rPr lang="en-US" dirty="0"/>
              <a:t>legislative victories in every corner of the country; and state and local REALTOR® Associations have expanded their community and political presence…all because of the actions of the REALTOR® Party.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48">
              <a:defRPr/>
            </a:pPr>
            <a:r>
              <a:rPr lang="en-US" b="1" dirty="0">
                <a:solidFill>
                  <a:srgbClr val="C00000"/>
                </a:solidFill>
              </a:rPr>
              <a:t>[Associations</a:t>
            </a:r>
            <a:r>
              <a:rPr lang="en-US" b="1" baseline="0" dirty="0">
                <a:solidFill>
                  <a:srgbClr val="C00000"/>
                </a:solidFill>
              </a:rPr>
              <a:t> can customize with local issues]</a:t>
            </a:r>
          </a:p>
          <a:p>
            <a:endParaRPr lang="en-US" dirty="0"/>
          </a:p>
          <a:p>
            <a:r>
              <a:rPr lang="en-US" dirty="0"/>
              <a:t>At the same time, the REALTOR® Party has been working to prevent policies and regulations that harm our business and the</a:t>
            </a:r>
            <a:r>
              <a:rPr lang="en-US" baseline="0" dirty="0"/>
              <a:t> real estate industry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Things like:</a:t>
            </a:r>
          </a:p>
          <a:p>
            <a:r>
              <a:rPr lang="en-US" dirty="0"/>
              <a:t>MID</a:t>
            </a:r>
          </a:p>
          <a:p>
            <a:r>
              <a:rPr lang="en-US" dirty="0"/>
              <a:t>Property Taxes</a:t>
            </a:r>
          </a:p>
          <a:p>
            <a:r>
              <a:rPr lang="en-US" dirty="0"/>
              <a:t>Sales Tax on Services</a:t>
            </a:r>
          </a:p>
          <a:p>
            <a:r>
              <a:rPr lang="en-US" dirty="0"/>
              <a:t>First-Time Home Buyer </a:t>
            </a:r>
            <a:br>
              <a:rPr lang="en-US" dirty="0"/>
            </a:br>
            <a:r>
              <a:rPr lang="en-US" dirty="0"/>
              <a:t>Savings Accounts</a:t>
            </a:r>
          </a:p>
          <a:p>
            <a:r>
              <a:rPr lang="en-US" dirty="0"/>
              <a:t>Short-term Rentals</a:t>
            </a:r>
          </a:p>
          <a:p>
            <a:r>
              <a:rPr lang="en-US" dirty="0"/>
              <a:t>…to name a few.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REALTOR® Party accomplish these things?</a:t>
            </a:r>
          </a:p>
          <a:p>
            <a:endParaRPr lang="en-US" dirty="0"/>
          </a:p>
          <a:p>
            <a:r>
              <a:rPr lang="en-US" dirty="0"/>
              <a:t>By supporting candidates who support</a:t>
            </a:r>
            <a:r>
              <a:rPr lang="en-US" baseline="0" dirty="0"/>
              <a:t> our issues.  </a:t>
            </a:r>
            <a:endParaRPr lang="en-US" dirty="0"/>
          </a:p>
          <a:p>
            <a:endParaRPr lang="en-US" dirty="0"/>
          </a:p>
          <a:p>
            <a:pPr defTabSz="957448">
              <a:defRPr/>
            </a:pPr>
            <a:r>
              <a:rPr lang="en-US" dirty="0"/>
              <a:t>By urging policymakers to support pro-real estate issues and running issue campaigns to support/defeat ballot initiatives, state constitution changes and more.</a:t>
            </a:r>
          </a:p>
          <a:p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t</a:t>
            </a:r>
            <a:r>
              <a:rPr lang="en-US" dirty="0"/>
              <a:t>hrough member-driven community activities and involvement that make our cities and neighborhoods stronger.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RPAC, the REALTORS® Political Action Committee, and the REALTOR® Party go hand-in-hand.  </a:t>
            </a:r>
          </a:p>
          <a:p>
            <a:endParaRPr lang="en-US" dirty="0"/>
          </a:p>
          <a:p>
            <a:r>
              <a:rPr lang="en-US" dirty="0"/>
              <a:t>Funded by voluntary</a:t>
            </a:r>
            <a:r>
              <a:rPr lang="en-US" baseline="0" dirty="0"/>
              <a:t> </a:t>
            </a:r>
            <a:r>
              <a:rPr lang="en-US" dirty="0"/>
              <a:t>investments from members like you, they work together to elect REALTOR® Champions,  who help to advance issues that matter to our industry and the nation’s</a:t>
            </a:r>
            <a:r>
              <a:rPr lang="en-US" baseline="0" dirty="0"/>
              <a:t> </a:t>
            </a:r>
            <a:r>
              <a:rPr lang="en-US" dirty="0"/>
              <a:t>property owners</a:t>
            </a:r>
            <a:r>
              <a:rPr lang="en-US" baseline="0" dirty="0"/>
              <a:t> </a:t>
            </a:r>
            <a:r>
              <a:rPr lang="en-US" dirty="0"/>
              <a:t>and to build strong communities.  </a:t>
            </a:r>
          </a:p>
          <a:p>
            <a:endParaRPr lang="en-US" dirty="0"/>
          </a:p>
          <a:p>
            <a:r>
              <a:rPr lang="en-US" dirty="0"/>
              <a:t>This partnership is what makes us a force to be reckoned with at the local, state and national level.</a:t>
            </a:r>
          </a:p>
          <a:p>
            <a:endParaRPr lang="en-US" dirty="0"/>
          </a:p>
          <a:p>
            <a:r>
              <a:rPr lang="en-US" dirty="0"/>
              <a:t>But the REALTOR® Party goes beyond supporting candidates with money. Once elected to public office, we are there to communicate with</a:t>
            </a:r>
            <a:r>
              <a:rPr lang="en-US" baseline="0" dirty="0"/>
              <a:t> all elected officials on</a:t>
            </a:r>
            <a:r>
              <a:rPr lang="en-US" dirty="0"/>
              <a:t> issues that are important to our</a:t>
            </a:r>
            <a:r>
              <a:rPr lang="en-US" baseline="0" dirty="0"/>
              <a:t> industry.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More than politics, t</a:t>
            </a:r>
            <a:r>
              <a:rPr lang="en-US" dirty="0"/>
              <a:t>he REALTOR</a:t>
            </a:r>
            <a:r>
              <a:rPr lang="en-US" dirty="0">
                <a:solidFill>
                  <a:srgbClr val="001A24"/>
                </a:solidFill>
              </a:rPr>
              <a:t>® Party </a:t>
            </a:r>
            <a:r>
              <a:rPr lang="en-US" baseline="0" dirty="0">
                <a:solidFill>
                  <a:srgbClr val="001A24"/>
                </a:solidFill>
              </a:rPr>
              <a:t>is </a:t>
            </a:r>
            <a:r>
              <a:rPr lang="en-US" dirty="0">
                <a:solidFill>
                  <a:srgbClr val="001A24"/>
                </a:solidFill>
              </a:rPr>
              <a:t>about community outreach and issue engagement, as well.</a:t>
            </a:r>
          </a:p>
          <a:p>
            <a:endParaRPr lang="en-US" dirty="0"/>
          </a:p>
          <a:p>
            <a:r>
              <a:rPr lang="en-US" dirty="0"/>
              <a:t>Since REALTORS® usually live in the</a:t>
            </a:r>
            <a:r>
              <a:rPr lang="en-US" baseline="0" dirty="0"/>
              <a:t> same communities where they work, they doubly benefit from </a:t>
            </a:r>
            <a:r>
              <a:rPr lang="en-US" dirty="0"/>
              <a:t>improving their communities.</a:t>
            </a:r>
          </a:p>
          <a:p>
            <a:endParaRPr lang="en-US" dirty="0"/>
          </a:p>
          <a:p>
            <a:pPr defTabSz="957448">
              <a:defRPr/>
            </a:pPr>
            <a:r>
              <a:rPr lang="en-US" dirty="0"/>
              <a:t>That’s why it’s important that REALTORS® are active members of</a:t>
            </a:r>
            <a:r>
              <a:rPr lang="en-US" baseline="0" dirty="0"/>
              <a:t> </a:t>
            </a:r>
            <a:r>
              <a:rPr lang="en-US" dirty="0"/>
              <a:t>their communities and support issues that matter to real estate and our clients.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6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our Placemaking Program</a:t>
            </a:r>
            <a:r>
              <a:rPr lang="en-US" baseline="0" dirty="0"/>
              <a:t> helps to make </a:t>
            </a:r>
            <a:r>
              <a:rPr lang="en-US" dirty="0"/>
              <a:t>public places and spaces better,</a:t>
            </a:r>
            <a:r>
              <a:rPr lang="en-US" baseline="0" dirty="0"/>
              <a:t> or </a:t>
            </a:r>
            <a:r>
              <a:rPr lang="en-US" dirty="0"/>
              <a:t>a place people want to</a:t>
            </a:r>
            <a:r>
              <a:rPr lang="en-US" baseline="0" dirty="0"/>
              <a:t> </a:t>
            </a:r>
            <a:r>
              <a:rPr lang="en-US" dirty="0"/>
              <a:t>go to.</a:t>
            </a:r>
          </a:p>
          <a:p>
            <a:endParaRPr lang="en-US" dirty="0"/>
          </a:p>
          <a:p>
            <a:r>
              <a:rPr lang="en-US" dirty="0"/>
              <a:t>This is an excellent way for REALTORS® and REALTOR® Associations across America to get involved with building community gardens, creating spaces for</a:t>
            </a:r>
            <a:r>
              <a:rPr lang="en-US" baseline="0" dirty="0"/>
              <a:t> </a:t>
            </a:r>
            <a:r>
              <a:rPr lang="en-US" dirty="0"/>
              <a:t>public artwork, installing park benches and much more.</a:t>
            </a:r>
          </a:p>
          <a:p>
            <a:endParaRPr lang="en-US" dirty="0"/>
          </a:p>
          <a:p>
            <a:r>
              <a:rPr lang="en-US" dirty="0"/>
              <a:t>The Placemaking</a:t>
            </a:r>
            <a:r>
              <a:rPr lang="en-US" baseline="0" dirty="0"/>
              <a:t> Program is </a:t>
            </a:r>
            <a:r>
              <a:rPr lang="en-US" baseline="0" dirty="0">
                <a:solidFill>
                  <a:srgbClr val="001A24"/>
                </a:solidFill>
              </a:rPr>
              <a:t>just one of more than 80 programs</a:t>
            </a:r>
            <a:r>
              <a:rPr lang="en-US" baseline="0" dirty="0"/>
              <a:t>, services and resources offered by the REALTOR® Party.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0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bring the REALTOR® Party down to the basics—to what you can do as an individual REALTOR® to participate and</a:t>
            </a:r>
            <a:r>
              <a:rPr lang="en-US" baseline="0" dirty="0"/>
              <a:t> </a:t>
            </a:r>
            <a:r>
              <a:rPr lang="en-US" dirty="0"/>
              <a:t>make the REALTOR® Party strong.</a:t>
            </a:r>
          </a:p>
          <a:p>
            <a:endParaRPr lang="en-US" dirty="0"/>
          </a:p>
          <a:p>
            <a:r>
              <a:rPr lang="en-US" dirty="0"/>
              <a:t>It boils down to three simple, but important words:</a:t>
            </a:r>
          </a:p>
          <a:p>
            <a:r>
              <a:rPr lang="en-US" dirty="0"/>
              <a:t>Vote</a:t>
            </a:r>
          </a:p>
          <a:p>
            <a:r>
              <a:rPr lang="en-US" dirty="0"/>
              <a:t>Act, and</a:t>
            </a:r>
          </a:p>
          <a:p>
            <a:r>
              <a:rPr lang="en-US" dirty="0"/>
              <a:t>Invest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B86E-B7F9-42FF-8ED7-BC1FC23284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6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6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5E55C9-26A6-45D8-8AAD-8A98E5DF590A}"/>
              </a:ext>
            </a:extLst>
          </p:cNvPr>
          <p:cNvSpPr/>
          <p:nvPr userDrawn="1"/>
        </p:nvSpPr>
        <p:spPr>
          <a:xfrm>
            <a:off x="5100413" y="5995988"/>
            <a:ext cx="4033157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5D84CB-0BDC-488C-B63A-480DFC889C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6121189"/>
            <a:ext cx="3739467" cy="493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7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1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842B-42AA-4127-BFCE-D4A7DE7D5B62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2F6A-DBB4-463C-B9A8-7C304FFE6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dropbox.com/s/sowkm448sz3xc10/Realtor%20Party%20Screener.mov?dl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451" y="457200"/>
            <a:ext cx="46022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  <a:latin typeface="Bernard MT Condensed" panose="02050806060905020404" pitchFamily="18" charset="0"/>
              </a:rPr>
              <a:t>Welcome to the 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  <a:latin typeface="Bernard MT Condensed" panose="02050806060905020404" pitchFamily="18" charset="0"/>
              </a:rPr>
              <a:t>REALTOR</a:t>
            </a:r>
            <a:r>
              <a:rPr lang="en-US" sz="5400" baseline="24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  <a:latin typeface="Bernard MT Condensed" panose="02050806060905020404" pitchFamily="18" charset="0"/>
              </a:rPr>
              <a:t>®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  <a:latin typeface="Bernard MT Condensed" panose="02050806060905020404" pitchFamily="18" charset="0"/>
              </a:rPr>
              <a:t> Party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691" y="4290302"/>
            <a:ext cx="30187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1A24"/>
                </a:solidFill>
                <a:latin typeface="Bernard MT Condensed" panose="02050806060905020404" pitchFamily="18" charset="0"/>
              </a:rPr>
              <a:t>Your Voice </a:t>
            </a:r>
            <a:br>
              <a:rPr lang="en-US" sz="4400" dirty="0">
                <a:solidFill>
                  <a:srgbClr val="001A24"/>
                </a:solidFill>
                <a:latin typeface="Bernard MT Condensed" panose="02050806060905020404" pitchFamily="18" charset="0"/>
              </a:rPr>
            </a:br>
            <a:r>
              <a:rPr lang="en-US" sz="4400" dirty="0">
                <a:solidFill>
                  <a:srgbClr val="001A24"/>
                </a:solidFill>
                <a:latin typeface="Bernard MT Condensed" panose="02050806060905020404" pitchFamily="18" charset="0"/>
              </a:rPr>
              <a:t>For Advocacy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37B3BD-B7E3-4150-8EF3-A48B6698AB7E}"/>
              </a:ext>
            </a:extLst>
          </p:cNvPr>
          <p:cNvSpPr/>
          <p:nvPr/>
        </p:nvSpPr>
        <p:spPr>
          <a:xfrm>
            <a:off x="5095219" y="5954751"/>
            <a:ext cx="4032263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2B2FB-6788-4EBD-859A-9D706B94D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98" y="6118860"/>
            <a:ext cx="3572506" cy="4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1497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Vote!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451" y="1380530"/>
            <a:ext cx="6191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Register to Vote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Go to the Polls – at every election!</a:t>
            </a:r>
          </a:p>
        </p:txBody>
      </p:sp>
    </p:spTree>
    <p:extLst>
      <p:ext uri="{BB962C8B-B14F-4D97-AF65-F5344CB8AC3E}">
        <p14:creationId xmlns:p14="http://schemas.microsoft.com/office/powerpoint/2010/main" val="375467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114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Act!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451" y="1576854"/>
            <a:ext cx="70147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Get involved in our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REALTOR® Association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Respond to Calls for Action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Register for REALTOR® Party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Mobile Alerts</a:t>
            </a:r>
          </a:p>
        </p:txBody>
      </p:sp>
    </p:spTree>
    <p:extLst>
      <p:ext uri="{BB962C8B-B14F-4D97-AF65-F5344CB8AC3E}">
        <p14:creationId xmlns:p14="http://schemas.microsoft.com/office/powerpoint/2010/main" val="161841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451" y="457200"/>
            <a:ext cx="7667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Sign up for REALTOR</a:t>
            </a:r>
            <a:r>
              <a:rPr lang="en-US" sz="5400" baseline="2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®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Party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5400" dirty="0">
                <a:solidFill>
                  <a:srgbClr val="001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Mobile Alerts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452" y="2645996"/>
            <a:ext cx="4091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Join tens of thousands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of fellow REALTORS®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and be the first to know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about Calls for Action!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0132" y="3553937"/>
            <a:ext cx="276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1A24"/>
                </a:solidFill>
              </a:rPr>
              <a:t>Sign up now by </a:t>
            </a:r>
          </a:p>
          <a:p>
            <a:r>
              <a:rPr lang="en-US" sz="2800" b="1" dirty="0">
                <a:solidFill>
                  <a:srgbClr val="001A24"/>
                </a:solidFill>
              </a:rPr>
              <a:t>texting </a:t>
            </a:r>
            <a:r>
              <a:rPr lang="en-US" sz="2800" b="1" dirty="0">
                <a:solidFill>
                  <a:srgbClr val="C00000"/>
                </a:solidFill>
              </a:rPr>
              <a:t>REALTOR</a:t>
            </a:r>
            <a:r>
              <a:rPr lang="en-US" sz="2800" b="1" dirty="0">
                <a:solidFill>
                  <a:srgbClr val="001A24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1A24"/>
                </a:solidFill>
              </a:rPr>
              <a:t>to </a:t>
            </a:r>
            <a:r>
              <a:rPr lang="en-US" sz="2800" b="1" dirty="0">
                <a:solidFill>
                  <a:srgbClr val="C00000"/>
                </a:solidFill>
              </a:rPr>
              <a:t>30644</a:t>
            </a:r>
          </a:p>
        </p:txBody>
      </p:sp>
    </p:spTree>
    <p:extLst>
      <p:ext uri="{BB962C8B-B14F-4D97-AF65-F5344CB8AC3E}">
        <p14:creationId xmlns:p14="http://schemas.microsoft.com/office/powerpoint/2010/main" val="29692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1922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Invest!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451" y="1608766"/>
            <a:ext cx="8002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</a:rPr>
              <a:t>Invest in RPAC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</a:rPr>
            </a:b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1A24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</a:rPr>
              <a:t>Become a Major Investor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</a:rPr>
            </a:b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1A24"/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</a:rPr>
              <a:t>Get your colleagues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1A24"/>
                  </a:outerShdw>
                </a:effectLst>
              </a:rPr>
              <a:t>to do the same</a:t>
            </a:r>
          </a:p>
        </p:txBody>
      </p:sp>
    </p:spTree>
    <p:extLst>
      <p:ext uri="{BB962C8B-B14F-4D97-AF65-F5344CB8AC3E}">
        <p14:creationId xmlns:p14="http://schemas.microsoft.com/office/powerpoint/2010/main" val="75287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973" y="493172"/>
            <a:ext cx="55433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“We in America do not have </a:t>
            </a:r>
          </a:p>
          <a:p>
            <a:r>
              <a:rPr 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 government by the majority. </a:t>
            </a:r>
          </a:p>
          <a:p>
            <a:r>
              <a:rPr 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 We have government by the </a:t>
            </a:r>
          </a:p>
          <a:p>
            <a:r>
              <a:rPr 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 majority who participate.”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217" y="2801496"/>
            <a:ext cx="2836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1A24"/>
                </a:solidFill>
              </a:rPr>
              <a:t>THOMAS JEFFERSON</a:t>
            </a:r>
          </a:p>
        </p:txBody>
      </p:sp>
    </p:spTree>
    <p:extLst>
      <p:ext uri="{BB962C8B-B14F-4D97-AF65-F5344CB8AC3E}">
        <p14:creationId xmlns:p14="http://schemas.microsoft.com/office/powerpoint/2010/main" val="42086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58240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Stay Connected to the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REALTOR</a:t>
            </a:r>
            <a:r>
              <a:rPr lang="en-US" sz="5400" baseline="2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®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Party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451" y="2645996"/>
            <a:ext cx="8002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REALTOR® Party News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Facebook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Twitter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Instagram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REALTORParty.realtor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4560" y="1742852"/>
            <a:ext cx="18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#REALTORParty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4177" t="31557" r="22468" b="40808"/>
          <a:stretch/>
        </p:blipFill>
        <p:spPr>
          <a:xfrm>
            <a:off x="6704476" y="11723"/>
            <a:ext cx="2439524" cy="14197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60277" y="4022010"/>
            <a:ext cx="4583723" cy="1862976"/>
            <a:chOff x="414206" y="1441451"/>
            <a:chExt cx="6462844" cy="2626713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16"/>
            <a:stretch/>
          </p:blipFill>
          <p:spPr>
            <a:xfrm>
              <a:off x="414206" y="1441451"/>
              <a:ext cx="6462844" cy="262671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4206" y="1736544"/>
              <a:ext cx="6462844" cy="84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615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10" y="2858137"/>
            <a:ext cx="461190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You are the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REALTOR</a:t>
            </a:r>
            <a:r>
              <a:rPr lang="en-US" sz="5400" baseline="2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®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Party!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www.realtorparty.realtor</a:t>
            </a:r>
          </a:p>
        </p:txBody>
      </p:sp>
    </p:spTree>
    <p:extLst>
      <p:ext uri="{BB962C8B-B14F-4D97-AF65-F5344CB8AC3E}">
        <p14:creationId xmlns:p14="http://schemas.microsoft.com/office/powerpoint/2010/main" val="236376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4" invalidUrl="https://www.dropbox.com/s/sowkm448sz3xc10/Realtor Party Screener.mov?dl=0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0" t="15917" r="9228" b="4009"/>
          <a:stretch/>
        </p:blipFill>
        <p:spPr bwMode="auto">
          <a:xfrm>
            <a:off x="717288" y="898451"/>
            <a:ext cx="7693060" cy="43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8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5746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REALTOR</a:t>
            </a:r>
            <a:r>
              <a:rPr lang="en-US" sz="5400" baseline="2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®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Party 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Works to </a:t>
            </a:r>
            <a:r>
              <a:rPr lang="en-US" sz="5400" dirty="0">
                <a:solidFill>
                  <a:srgbClr val="001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Advance: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0934" y="3517627"/>
            <a:ext cx="3743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Home ownership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Property investment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Strong communities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Your business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59199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REALTOR</a:t>
            </a:r>
            <a:r>
              <a:rPr lang="en-US" sz="5400" baseline="2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®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Party 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Works to </a:t>
            </a:r>
            <a:r>
              <a:rPr lang="en-US" sz="5400" dirty="0">
                <a:solidFill>
                  <a:srgbClr val="001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Protect: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3594" y="3109432"/>
            <a:ext cx="52322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MID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Property Taxes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Sales Tax on Services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First-Time Home Buyer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Savings Accounts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Short-term Rentals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8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5756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REALTOR</a:t>
            </a:r>
            <a:r>
              <a:rPr lang="en-US" sz="5400" baseline="2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®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Party: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451" y="1489487"/>
            <a:ext cx="8197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4400" cap="all" dirty="0">
                <a:solidFill>
                  <a:srgbClr val="FFFF00"/>
                </a:solidFill>
                <a:latin typeface="Bernard MT Condensed" panose="02050806060905020404" pitchFamily="18" charset="0"/>
              </a:rPr>
              <a:t>Elects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REALTOR® Champions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4400" cap="all" dirty="0">
                <a:solidFill>
                  <a:srgbClr val="FFFF00"/>
                </a:solidFill>
                <a:latin typeface="Bernard MT Condensed" panose="02050806060905020404" pitchFamily="18" charset="0"/>
              </a:rPr>
              <a:t>Supports</a:t>
            </a:r>
            <a:r>
              <a:rPr lang="en-US" sz="2800" b="1" cap="all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pro-real estate issues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4400" cap="all" dirty="0">
                <a:solidFill>
                  <a:srgbClr val="FFFF00"/>
                </a:solidFill>
                <a:latin typeface="Bernard MT Condensed" panose="02050806060905020404" pitchFamily="18" charset="0"/>
              </a:rPr>
              <a:t>Makes</a:t>
            </a:r>
            <a:r>
              <a:rPr lang="en-US" sz="2800" b="1" cap="all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neighborhoods, cities and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townships stronger</a:t>
            </a:r>
          </a:p>
        </p:txBody>
      </p:sp>
    </p:spTree>
    <p:extLst>
      <p:ext uri="{BB962C8B-B14F-4D97-AF65-F5344CB8AC3E}">
        <p14:creationId xmlns:p14="http://schemas.microsoft.com/office/powerpoint/2010/main" val="395888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477"/>
            <a:ext cx="9144000" cy="6861348"/>
          </a:xfrm>
        </p:spPr>
      </p:pic>
      <p:sp>
        <p:nvSpPr>
          <p:cNvPr id="4" name="TextBox 3"/>
          <p:cNvSpPr txBox="1"/>
          <p:nvPr/>
        </p:nvSpPr>
        <p:spPr>
          <a:xfrm>
            <a:off x="509451" y="457200"/>
            <a:ext cx="46022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REALTOR</a:t>
            </a:r>
            <a:r>
              <a:rPr lang="en-US" sz="5400" baseline="2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®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Party 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and 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RPAC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Work 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Hand in Hand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DE0C5-0A6E-45BA-BFA5-75E0343F2847}"/>
              </a:ext>
            </a:extLst>
          </p:cNvPr>
          <p:cNvSpPr/>
          <p:nvPr/>
        </p:nvSpPr>
        <p:spPr>
          <a:xfrm>
            <a:off x="5111737" y="6167576"/>
            <a:ext cx="4032263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32CE4-5466-4A35-BB6D-21AA2A03C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16" y="6331685"/>
            <a:ext cx="3572506" cy="4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70460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Not just politics …</a:t>
            </a:r>
          </a:p>
          <a:p>
            <a:r>
              <a:rPr lang="en-US" sz="5400" dirty="0">
                <a:solidFill>
                  <a:srgbClr val="001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Community Outreach and </a:t>
            </a:r>
            <a:br>
              <a:rPr lang="en-US" sz="5400" dirty="0">
                <a:solidFill>
                  <a:srgbClr val="001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5400" dirty="0">
                <a:solidFill>
                  <a:srgbClr val="001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Issue Engagement Too!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139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38603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Placemaking: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Improving 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Public Spaces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414" y="2987872"/>
            <a:ext cx="52322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Dog parks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Play areas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Community gardens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Public art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Decorative park benches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Trails</a:t>
            </a:r>
          </a:p>
        </p:txBody>
      </p:sp>
    </p:spTree>
    <p:extLst>
      <p:ext uri="{BB962C8B-B14F-4D97-AF65-F5344CB8AC3E}">
        <p14:creationId xmlns:p14="http://schemas.microsoft.com/office/powerpoint/2010/main" val="374962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457200"/>
            <a:ext cx="8075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1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Basics: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What Can 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You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8234" y="3687251"/>
            <a:ext cx="1318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Vote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1434" y="3687251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429" y="3687251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1A24"/>
                </a:solidFill>
                <a:latin typeface="Bernard MT Condensed" panose="02050806060905020404" pitchFamily="18" charset="0"/>
              </a:rPr>
              <a:t>Invest</a:t>
            </a:r>
          </a:p>
        </p:txBody>
      </p:sp>
    </p:spTree>
    <p:extLst>
      <p:ext uri="{BB962C8B-B14F-4D97-AF65-F5344CB8AC3E}">
        <p14:creationId xmlns:p14="http://schemas.microsoft.com/office/powerpoint/2010/main" val="148339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w Member Orientation - REALTOR Party">
      <a:majorFont>
        <a:latin typeface="Bernard MT Condense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3012</TotalTime>
  <Words>1674</Words>
  <Application>Microsoft Office PowerPoint</Application>
  <PresentationFormat>On-screen Show (4:3)</PresentationFormat>
  <Paragraphs>207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Bernard MT 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Brandon Maddox</cp:lastModifiedBy>
  <cp:revision>129</cp:revision>
  <cp:lastPrinted>2019-12-12T20:52:20Z</cp:lastPrinted>
  <dcterms:created xsi:type="dcterms:W3CDTF">2016-02-10T17:53:44Z</dcterms:created>
  <dcterms:modified xsi:type="dcterms:W3CDTF">2022-01-13T15:19:08Z</dcterms:modified>
</cp:coreProperties>
</file>